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8" r:id="rId3"/>
    <p:sldId id="257" r:id="rId4"/>
    <p:sldId id="271" r:id="rId5"/>
    <p:sldId id="279" r:id="rId6"/>
    <p:sldId id="281" r:id="rId7"/>
    <p:sldId id="262" r:id="rId8"/>
    <p:sldId id="265" r:id="rId9"/>
    <p:sldId id="270" r:id="rId10"/>
    <p:sldId id="282" r:id="rId11"/>
    <p:sldId id="283" r:id="rId12"/>
    <p:sldId id="289" r:id="rId13"/>
    <p:sldId id="290" r:id="rId14"/>
    <p:sldId id="291" r:id="rId15"/>
    <p:sldId id="292" r:id="rId16"/>
    <p:sldId id="288" r:id="rId17"/>
    <p:sldId id="293" r:id="rId18"/>
    <p:sldId id="294" r:id="rId19"/>
    <p:sldId id="261" r:id="rId20"/>
    <p:sldId id="306" r:id="rId21"/>
    <p:sldId id="307" r:id="rId22"/>
    <p:sldId id="308" r:id="rId23"/>
    <p:sldId id="309" r:id="rId24"/>
    <p:sldId id="305" r:id="rId25"/>
    <p:sldId id="304" r:id="rId26"/>
    <p:sldId id="297" r:id="rId27"/>
    <p:sldId id="298" r:id="rId28"/>
    <p:sldId id="299" r:id="rId29"/>
    <p:sldId id="300" r:id="rId30"/>
    <p:sldId id="301" r:id="rId31"/>
    <p:sldId id="302" r:id="rId32"/>
    <p:sldId id="303" r:id="rId33"/>
    <p:sldId id="295" r:id="rId34"/>
    <p:sldId id="296" r:id="rId3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6C530D8E-5A3E-45E5-ABBC-049B15913C8D}">
          <p14:sldIdLst>
            <p14:sldId id="256"/>
            <p14:sldId id="258"/>
            <p14:sldId id="257"/>
            <p14:sldId id="271"/>
            <p14:sldId id="279"/>
            <p14:sldId id="281"/>
            <p14:sldId id="262"/>
            <p14:sldId id="265"/>
            <p14:sldId id="270"/>
            <p14:sldId id="282"/>
            <p14:sldId id="283"/>
            <p14:sldId id="289"/>
            <p14:sldId id="290"/>
            <p14:sldId id="291"/>
            <p14:sldId id="292"/>
            <p14:sldId id="288"/>
            <p14:sldId id="293"/>
            <p14:sldId id="294"/>
            <p14:sldId id="261"/>
          </p14:sldIdLst>
        </p14:section>
        <p14:section name="Приложение 1" id="{33C6BA72-016F-49BA-84CF-4615F276FBCE}">
          <p14:sldIdLst>
            <p14:sldId id="306"/>
            <p14:sldId id="307"/>
            <p14:sldId id="308"/>
            <p14:sldId id="309"/>
          </p14:sldIdLst>
        </p14:section>
        <p14:section name="Приложение 2" id="{E0432FA6-963D-4B5F-816F-1234C6D4246B}">
          <p14:sldIdLst>
            <p14:sldId id="305"/>
          </p14:sldIdLst>
        </p14:section>
        <p14:section name="Приложение 3" id="{028A4800-F556-493A-90F5-60C4213770D3}">
          <p14:sldIdLst>
            <p14:sldId id="304"/>
          </p14:sldIdLst>
        </p14:section>
        <p14:section name="Приложение 5" id="{E8804DB2-694E-4ED4-A6A7-31A9119DB299}">
          <p14:sldIdLst>
            <p14:sldId id="297"/>
            <p14:sldId id="298"/>
            <p14:sldId id="299"/>
            <p14:sldId id="300"/>
            <p14:sldId id="301"/>
            <p14:sldId id="302"/>
          </p14:sldIdLst>
        </p14:section>
        <p14:section name="Приложение 4" id="{CED1375D-54C6-45E8-98ED-C0121B61F851}">
          <p14:sldIdLst>
            <p14:sldId id="303"/>
          </p14:sldIdLst>
        </p14:section>
        <p14:section name="Приложение 6" id="{C1397431-14CF-4353-848A-D01764F50991}">
          <p14:sldIdLst>
            <p14:sldId id="295"/>
          </p14:sldIdLst>
        </p14:section>
        <p14:section name="Приложение 7" id="{DF3F3E27-28B2-4202-8CDF-CEDCD3B48D9F}">
          <p14:sldIdLst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CF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4888DD-4A7D-A6D5-BB54-05E2141BED24}" v="818" dt="2024-12-07T12:07:59.443"/>
    <p1510:client id="{68FA8C8F-4087-6B20-C611-113C7FC6807B}" v="38" dt="2024-12-08T22:12:41.497"/>
    <p1510:client id="{80F97E96-6E15-60AD-53DB-DB2ED8F5C18A}" v="51" dt="2024-12-08T20:54:12.090"/>
    <p1510:client id="{AC12387B-C382-8481-1B61-C69201B9C778}" v="95" dt="2024-12-08T20:07:34.7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182" autoAdjust="0"/>
  </p:normalViewPr>
  <p:slideViewPr>
    <p:cSldViewPr snapToGrid="0">
      <p:cViewPr varScale="1">
        <p:scale>
          <a:sx n="104" d="100"/>
          <a:sy n="104" d="100"/>
        </p:scale>
        <p:origin x="834" y="1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D716C87-C0A8-9C73-AF43-FEDFEDBF4E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6E5D5CC-9D29-A545-3CE0-867340F24E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AD4A1-72AC-47A3-8F41-76B92B813A21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C7A485E-168D-ED91-697B-E2E9F8602D2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AECE9BD-CE3F-B81F-E8AE-0B15DB7A153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B9994D-529D-443B-BE81-E3FE79F00D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94861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312D6E-01C4-4418-A86C-7AD54D06657E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437496-1842-467C-B01D-E8FCB915EB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7370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437496-1842-467C-B01D-E8FCB915EB13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8345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Пройтись по актуальности 1 минута</a:t>
            </a:r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437496-1842-467C-B01D-E8FCB915EB1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0297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Рассказать что сиг это гидробак, в который подается вода под давлением, благодаря системе кранов. Максимальное давление установки 38 МПа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437496-1842-467C-B01D-E8FCB915EB1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5036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1 минута. Рассказать про устройства и их способы подключения (в конце будет 3.5 минуты)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437496-1842-467C-B01D-E8FCB915EB13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303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7F843-0FA9-4CEC-5A59-ABE8006AE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8D585DCB-E745-41ED-35AD-3D9874CD7C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03C45B1-A73C-02E0-B47E-FA17D61991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Цели, 30 секунд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EEA0D5-44AF-7672-A76B-35D1AF5572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437496-1842-467C-B01D-E8FCB915EB13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7008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BFA19409-53C8-4B85-AD4D-D428C93278AE}" type="datetime1">
              <a:rPr lang="en-US" smtClean="0"/>
              <a:t>6/23/2025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F14F8670-5866-F97F-C098-D8992DDA8174}"/>
              </a:ext>
            </a:extLst>
          </p:cNvPr>
          <p:cNvSpPr txBox="1">
            <a:spLocks/>
          </p:cNvSpPr>
          <p:nvPr userDrawn="1"/>
        </p:nvSpPr>
        <p:spPr>
          <a:xfrm>
            <a:off x="11725656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97E8200-1950-409B-82E7-99938E7AE355}" type="slidenum">
              <a:rPr lang="en-US" smtClean="0">
                <a:solidFill>
                  <a:schemeClr val="bg1"/>
                </a:solidFill>
              </a:rPr>
              <a:pPr algn="l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225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C21EF4C5-7EF8-48BD-A9AC-14DAB20CFB1F}" type="datetime1">
              <a:rPr lang="en-US" smtClean="0"/>
              <a:t>6/23/2025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A13453AA-7F2C-0A2C-EB1C-F775D3C64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5656" y="6356350"/>
            <a:ext cx="932688" cy="365125"/>
          </a:xfrm>
        </p:spPr>
        <p:txBody>
          <a:bodyPr/>
          <a:lstStyle>
            <a:lvl1pPr>
              <a:defRPr sz="2000"/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528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C670C546-4BC7-49E2-92D2-0B43E4073A9D}" type="datetime1">
              <a:rPr lang="en-US" smtClean="0"/>
              <a:t>6/23/2025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28370C82-9A47-B174-CEBF-88B0ECA75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5656" y="6356350"/>
            <a:ext cx="932688" cy="36512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6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1BD9E8A-A099-45B1-A338-E7ABD7B305FF}" type="datetime1">
              <a:rPr lang="en-US" smtClean="0"/>
              <a:t>6/23/2025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5656" y="6356350"/>
            <a:ext cx="932688" cy="365125"/>
          </a:xfrm>
        </p:spPr>
        <p:txBody>
          <a:bodyPr/>
          <a:lstStyle>
            <a:lvl1pPr>
              <a:defRPr sz="2000"/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227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49970691-6C47-4198-8E0E-EFC12049978B}" type="datetime1">
              <a:rPr lang="en-US" smtClean="0"/>
              <a:t>6/23/2025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3804D3DE-DCB4-62BD-3C9A-26DF549A3717}"/>
              </a:ext>
            </a:extLst>
          </p:cNvPr>
          <p:cNvSpPr txBox="1">
            <a:spLocks/>
          </p:cNvSpPr>
          <p:nvPr userDrawn="1"/>
        </p:nvSpPr>
        <p:spPr>
          <a:xfrm>
            <a:off x="11725656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836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98D1233-424F-4AA4-8502-C364EB7600B0}" type="datetime1">
              <a:rPr lang="en-US" smtClean="0"/>
              <a:t>6/23/2025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E7061410-0C61-6FD7-B46E-64A760034A90}"/>
              </a:ext>
            </a:extLst>
          </p:cNvPr>
          <p:cNvSpPr txBox="1">
            <a:spLocks/>
          </p:cNvSpPr>
          <p:nvPr userDrawn="1"/>
        </p:nvSpPr>
        <p:spPr>
          <a:xfrm>
            <a:off x="11725656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754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B724C4C8-3BFC-4D16-9E3A-33D5AEE21C8D}" type="datetime1">
              <a:rPr lang="en-US" smtClean="0"/>
              <a:t>6/23/2025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714B359B-022D-B84E-5524-4510CAAA17B1}"/>
              </a:ext>
            </a:extLst>
          </p:cNvPr>
          <p:cNvSpPr txBox="1">
            <a:spLocks/>
          </p:cNvSpPr>
          <p:nvPr userDrawn="1"/>
        </p:nvSpPr>
        <p:spPr>
          <a:xfrm>
            <a:off x="11725656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929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B2A905A3-85C1-4834-9311-FBB8B19F211F}" type="datetime1">
              <a:rPr lang="en-US" smtClean="0"/>
              <a:t>6/23/2025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lide Number Placeholder 8">
            <a:extLst>
              <a:ext uri="{FF2B5EF4-FFF2-40B4-BE49-F238E27FC236}">
                <a16:creationId xmlns:a16="http://schemas.microsoft.com/office/drawing/2014/main" id="{8D692064-872F-0D27-5A1F-60D38FEA17B9}"/>
              </a:ext>
            </a:extLst>
          </p:cNvPr>
          <p:cNvSpPr txBox="1">
            <a:spLocks/>
          </p:cNvSpPr>
          <p:nvPr userDrawn="1"/>
        </p:nvSpPr>
        <p:spPr>
          <a:xfrm>
            <a:off x="11725656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432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41E075AC-E8E7-402A-8115-86F1B2DABF57}" type="datetime1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BA1C799C-D01D-328C-2A4D-0646F9B32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5656" y="6356350"/>
            <a:ext cx="932688" cy="365125"/>
          </a:xfrm>
        </p:spPr>
        <p:txBody>
          <a:bodyPr/>
          <a:lstStyle>
            <a:lvl1pPr>
              <a:defRPr sz="2000"/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141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D106049D-8769-4FA4-8188-4B38652FE0D3}" type="datetime1">
              <a:rPr lang="en-US" smtClean="0"/>
              <a:t>6/23/2025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FA8580B3-5182-106F-C09E-5521BBB92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5656" y="6356350"/>
            <a:ext cx="932688" cy="365125"/>
          </a:xfrm>
        </p:spPr>
        <p:txBody>
          <a:bodyPr/>
          <a:lstStyle>
            <a:lvl1pPr>
              <a:defRPr sz="2000"/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833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CEB8FAD1-BF43-4A83-B88F-C2E8B3BCC7D3}" type="datetime1">
              <a:rPr lang="en-US" smtClean="0"/>
              <a:t>6/23/2025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1D9F9F0A-02D8-710D-3331-925E6E1F3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5656" y="6356350"/>
            <a:ext cx="932688" cy="365125"/>
          </a:xfrm>
        </p:spPr>
        <p:txBody>
          <a:bodyPr/>
          <a:lstStyle>
            <a:lvl1pPr>
              <a:defRPr sz="2000"/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15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23CAB8DE-3749-439E-83B2-5BDDD78CA22D}" type="datetime1">
              <a:rPr lang="en-US" smtClean="0"/>
              <a:t>6/23/2025</a:t>
            </a:fld>
            <a:endParaRPr lang="en-US" spc="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dirty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488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0.png"/><Relationship Id="rId4" Type="http://schemas.openxmlformats.org/officeDocument/2006/relationships/image" Target="../media/image3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ru-RU" sz="4400" dirty="0">
                <a:solidFill>
                  <a:srgbClr val="000000"/>
                </a:solidFill>
                <a:latin typeface="Franklin Gothic Demi Cond"/>
              </a:rPr>
              <a:t>Разработка программного обеспечения для системы управления стендом </a:t>
            </a:r>
            <a:r>
              <a:rPr lang="ru-RU" sz="4400" dirty="0">
                <a:solidFill>
                  <a:srgbClr val="000000"/>
                </a:solidFill>
                <a:ea typeface="+mj-lt"/>
                <a:cs typeface="+mj-lt"/>
              </a:rPr>
              <a:t>испытательным </a:t>
            </a:r>
            <a:r>
              <a:rPr lang="ru-RU" sz="4400" dirty="0" err="1">
                <a:solidFill>
                  <a:srgbClr val="000000"/>
                </a:solidFill>
                <a:ea typeface="+mj-lt"/>
                <a:cs typeface="+mj-lt"/>
              </a:rPr>
              <a:t>гидробарическим</a:t>
            </a:r>
            <a:endParaRPr lang="ru-RU" sz="4400" dirty="0">
              <a:solidFill>
                <a:srgbClr val="000000"/>
              </a:solidFill>
              <a:ea typeface="+mj-lt"/>
              <a:cs typeface="+mj-l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8300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ru-RU" sz="3000" dirty="0"/>
              <a:t>Симоновский Даниил, группа 5130901/10101</a:t>
            </a:r>
          </a:p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ru-RU" sz="3000" dirty="0"/>
              <a:t>Руководитель - Лавров Алексей Александрович</a:t>
            </a:r>
            <a:endParaRPr lang="en-US" sz="3000" dirty="0"/>
          </a:p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ru-RU" sz="3000" dirty="0"/>
              <a:t>Работа выполняется на базе АО «НПО «Прибор»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9C1F27D-C134-3CAC-FBB8-ADEB4D78780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1</a:t>
            </a:fld>
            <a:endParaRPr lang="en-US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9870EC5-1EA9-184F-080F-26E0C282D91D}"/>
              </a:ext>
            </a:extLst>
          </p:cNvPr>
          <p:cNvSpPr/>
          <p:nvPr/>
        </p:nvSpPr>
        <p:spPr>
          <a:xfrm>
            <a:off x="11670890" y="6253316"/>
            <a:ext cx="373626" cy="4681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06AFB9E-5315-50C9-138E-B4AC1BD43663}"/>
              </a:ext>
            </a:extLst>
          </p:cNvPr>
          <p:cNvSpPr/>
          <p:nvPr/>
        </p:nvSpPr>
        <p:spPr>
          <a:xfrm>
            <a:off x="0" y="1477818"/>
            <a:ext cx="12192000" cy="849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1CAB89-FC4D-E6BB-4FCD-984B3161A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0"/>
            <a:ext cx="10872216" cy="1477818"/>
          </a:xfrm>
        </p:spPr>
        <p:txBody>
          <a:bodyPr>
            <a:noAutofit/>
          </a:bodyPr>
          <a:lstStyle/>
          <a:p>
            <a:r>
              <a:rPr lang="ru-RU" sz="5400" dirty="0"/>
              <a:t>КОД контроллера ПР200</a:t>
            </a:r>
            <a:br>
              <a:rPr lang="ru-RU" sz="5400" dirty="0"/>
            </a:br>
            <a:r>
              <a:rPr lang="ru-RU" sz="5400" dirty="0"/>
              <a:t>общие действия для режимов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FA3B8945-F1E7-3A27-5C6E-0A82F3BDF5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5" t="15363" r="85875" b="79325"/>
          <a:stretch>
            <a:fillRect/>
          </a:stretch>
        </p:blipFill>
        <p:spPr>
          <a:xfrm>
            <a:off x="241571" y="4043623"/>
            <a:ext cx="2943187" cy="2346666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FE833E0-036F-5AC6-F0C4-C096DF540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10</a:t>
            </a:fld>
            <a:endParaRPr lang="en-US" dirty="0"/>
          </a:p>
        </p:txBody>
      </p:sp>
      <p:pic>
        <p:nvPicPr>
          <p:cNvPr id="7" name="Объект 5">
            <a:extLst>
              <a:ext uri="{FF2B5EF4-FFF2-40B4-BE49-F238E27FC236}">
                <a16:creationId xmlns:a16="http://schemas.microsoft.com/office/drawing/2014/main" id="{59C1E111-FD6C-8945-9D58-49126AD23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9" t="20559" r="74377" b="64862"/>
          <a:stretch>
            <a:fillRect/>
          </a:stretch>
        </p:blipFill>
        <p:spPr>
          <a:xfrm>
            <a:off x="3085407" y="1987731"/>
            <a:ext cx="4131771" cy="4368618"/>
          </a:xfrm>
          <a:prstGeom prst="rect">
            <a:avLst/>
          </a:prstGeom>
        </p:spPr>
      </p:pic>
      <p:pic>
        <p:nvPicPr>
          <p:cNvPr id="8" name="Объект 5">
            <a:extLst>
              <a:ext uri="{FF2B5EF4-FFF2-40B4-BE49-F238E27FC236}">
                <a16:creationId xmlns:a16="http://schemas.microsoft.com/office/drawing/2014/main" id="{3E8313E3-0F81-A785-3D00-642BE4A48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1" t="5120" r="85875" b="89184"/>
          <a:stretch>
            <a:fillRect/>
          </a:stretch>
        </p:blipFill>
        <p:spPr>
          <a:xfrm>
            <a:off x="241571" y="1631330"/>
            <a:ext cx="2843836" cy="2412293"/>
          </a:xfrm>
          <a:prstGeom prst="rect">
            <a:avLst/>
          </a:prstGeom>
        </p:spPr>
      </p:pic>
      <p:pic>
        <p:nvPicPr>
          <p:cNvPr id="9" name="Объект 5">
            <a:extLst>
              <a:ext uri="{FF2B5EF4-FFF2-40B4-BE49-F238E27FC236}">
                <a16:creationId xmlns:a16="http://schemas.microsoft.com/office/drawing/2014/main" id="{CABAD2C1-6C1F-CA12-AD2D-49373FD25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5" t="35282" r="71796" b="50139"/>
          <a:stretch>
            <a:fillRect/>
          </a:stretch>
        </p:blipFill>
        <p:spPr>
          <a:xfrm>
            <a:off x="7310158" y="1987731"/>
            <a:ext cx="4594780" cy="436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60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51B8A-AA71-A95C-0643-1CFBE3027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6CE3E7B-FDB8-9500-6EE7-AF28CC4F8F6F}"/>
              </a:ext>
            </a:extLst>
          </p:cNvPr>
          <p:cNvSpPr/>
          <p:nvPr/>
        </p:nvSpPr>
        <p:spPr>
          <a:xfrm>
            <a:off x="0" y="1477818"/>
            <a:ext cx="12192000" cy="849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277E89-00C7-0AB0-6507-37E22FC45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0"/>
            <a:ext cx="10268712" cy="1477818"/>
          </a:xfrm>
        </p:spPr>
        <p:txBody>
          <a:bodyPr>
            <a:noAutofit/>
          </a:bodyPr>
          <a:lstStyle/>
          <a:p>
            <a:r>
              <a:rPr lang="ru-RU" sz="5400" dirty="0"/>
              <a:t>КОД ПР200. </a:t>
            </a:r>
            <a:br>
              <a:rPr lang="ru-RU" sz="5400" dirty="0"/>
            </a:br>
            <a:r>
              <a:rPr lang="ru-RU" sz="5400" dirty="0"/>
              <a:t>Ручной режим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CA32CFB-E033-8116-4284-86C1D129A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11</a:t>
            </a:fld>
            <a:endParaRPr lang="en-US" dirty="0"/>
          </a:p>
        </p:txBody>
      </p:sp>
      <p:pic>
        <p:nvPicPr>
          <p:cNvPr id="10" name="Объект 5">
            <a:extLst>
              <a:ext uri="{FF2B5EF4-FFF2-40B4-BE49-F238E27FC236}">
                <a16:creationId xmlns:a16="http://schemas.microsoft.com/office/drawing/2014/main" id="{22F6727C-01F2-249D-7953-535725013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20" t="6278" r="30972" b="76831"/>
          <a:stretch>
            <a:fillRect/>
          </a:stretch>
        </p:blipFill>
        <p:spPr>
          <a:xfrm>
            <a:off x="2005480" y="1635299"/>
            <a:ext cx="8181040" cy="508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38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2B825-F4C5-B0B2-7053-912239064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CB6352-6140-C4CE-7159-E30DA44E3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0"/>
            <a:ext cx="10268712" cy="1477818"/>
          </a:xfrm>
        </p:spPr>
        <p:txBody>
          <a:bodyPr>
            <a:noAutofit/>
          </a:bodyPr>
          <a:lstStyle/>
          <a:p>
            <a:r>
              <a:rPr lang="ru-RU" sz="5400" dirty="0"/>
              <a:t>КОД ПР200. </a:t>
            </a:r>
            <a:br>
              <a:rPr lang="ru-RU" sz="5400" dirty="0"/>
            </a:br>
            <a:r>
              <a:rPr lang="ru-RU" sz="5400" dirty="0"/>
              <a:t>Циклический режим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1077871-A910-C1C4-9410-B29543A31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12</a:t>
            </a:fld>
            <a:endParaRPr lang="en-US" dirty="0"/>
          </a:p>
        </p:txBody>
      </p:sp>
      <p:sp>
        <p:nvSpPr>
          <p:cNvPr id="3" name="Номер слайда 3">
            <a:extLst>
              <a:ext uri="{FF2B5EF4-FFF2-40B4-BE49-F238E27FC236}">
                <a16:creationId xmlns:a16="http://schemas.microsoft.com/office/drawing/2014/main" id="{3324DB56-1CDC-2FF8-B28F-5C322713F50E}"/>
              </a:ext>
            </a:extLst>
          </p:cNvPr>
          <p:cNvSpPr txBox="1">
            <a:spLocks/>
          </p:cNvSpPr>
          <p:nvPr/>
        </p:nvSpPr>
        <p:spPr>
          <a:xfrm>
            <a:off x="11725656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97E8200-1950-409B-82E7-99938E7AE355}" type="slidenum">
              <a:rPr lang="en-US" smtClean="0"/>
              <a:pPr algn="l"/>
              <a:t>12</a:t>
            </a:fld>
            <a:endParaRPr lang="en-US" dirty="0"/>
          </a:p>
        </p:txBody>
      </p:sp>
      <p:pic>
        <p:nvPicPr>
          <p:cNvPr id="5" name="Объект 5">
            <a:extLst>
              <a:ext uri="{FF2B5EF4-FFF2-40B4-BE49-F238E27FC236}">
                <a16:creationId xmlns:a16="http://schemas.microsoft.com/office/drawing/2014/main" id="{0BF73CCF-9A6B-3982-F4E1-531AB0C35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04" t="23151" r="40119" b="60685"/>
          <a:stretch>
            <a:fillRect/>
          </a:stretch>
        </p:blipFill>
        <p:spPr>
          <a:xfrm>
            <a:off x="131269" y="2382572"/>
            <a:ext cx="5056623" cy="3973778"/>
          </a:xfrm>
          <a:prstGeom prst="rect">
            <a:avLst/>
          </a:prstGeom>
        </p:spPr>
      </p:pic>
      <p:pic>
        <p:nvPicPr>
          <p:cNvPr id="6" name="Объект 5">
            <a:extLst>
              <a:ext uri="{FF2B5EF4-FFF2-40B4-BE49-F238E27FC236}">
                <a16:creationId xmlns:a16="http://schemas.microsoft.com/office/drawing/2014/main" id="{891E412A-6495-8B9A-0E50-F26A5238F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03" t="39272" r="31957" b="49246"/>
          <a:stretch>
            <a:fillRect/>
          </a:stretch>
        </p:blipFill>
        <p:spPr>
          <a:xfrm>
            <a:off x="5261310" y="2382572"/>
            <a:ext cx="6799421" cy="2963869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4972A73-C125-B492-064D-4C18497EBCD7}"/>
              </a:ext>
            </a:extLst>
          </p:cNvPr>
          <p:cNvSpPr/>
          <p:nvPr/>
        </p:nvSpPr>
        <p:spPr>
          <a:xfrm>
            <a:off x="0" y="1477818"/>
            <a:ext cx="12192000" cy="849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4849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376EA-5512-05B1-E5CC-CED7C432A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4DACC73-7AB6-DB0C-E482-EEF94369B6E9}"/>
              </a:ext>
            </a:extLst>
          </p:cNvPr>
          <p:cNvSpPr/>
          <p:nvPr/>
        </p:nvSpPr>
        <p:spPr>
          <a:xfrm>
            <a:off x="0" y="1477818"/>
            <a:ext cx="12192000" cy="849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3CBDDB-551C-A8AB-8CB9-F410E21C4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0"/>
            <a:ext cx="10268712" cy="1477818"/>
          </a:xfrm>
        </p:spPr>
        <p:txBody>
          <a:bodyPr>
            <a:noAutofit/>
          </a:bodyPr>
          <a:lstStyle/>
          <a:p>
            <a:r>
              <a:rPr lang="ru-RU" sz="5400" dirty="0"/>
              <a:t>КОД ПР200. </a:t>
            </a:r>
            <a:br>
              <a:rPr lang="ru-RU" sz="5400" dirty="0"/>
            </a:br>
            <a:r>
              <a:rPr lang="ru-RU" sz="5400" dirty="0"/>
              <a:t>Циклический режим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8166C5E-A19E-25D7-035C-3845C524E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13</a:t>
            </a:fld>
            <a:endParaRPr lang="en-US" dirty="0"/>
          </a:p>
        </p:txBody>
      </p:sp>
      <p:sp>
        <p:nvSpPr>
          <p:cNvPr id="3" name="Номер слайда 3">
            <a:extLst>
              <a:ext uri="{FF2B5EF4-FFF2-40B4-BE49-F238E27FC236}">
                <a16:creationId xmlns:a16="http://schemas.microsoft.com/office/drawing/2014/main" id="{35E401AB-D833-29F6-E963-FA2FF564FCDF}"/>
              </a:ext>
            </a:extLst>
          </p:cNvPr>
          <p:cNvSpPr txBox="1">
            <a:spLocks/>
          </p:cNvSpPr>
          <p:nvPr/>
        </p:nvSpPr>
        <p:spPr>
          <a:xfrm>
            <a:off x="11725656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97E8200-1950-409B-82E7-99938E7AE355}" type="slidenum">
              <a:rPr lang="en-US" smtClean="0"/>
              <a:pPr algn="l"/>
              <a:t>13</a:t>
            </a:fld>
            <a:endParaRPr lang="en-US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9D62BF8-2360-4A7B-9B34-17E26ECF25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9" b="2187"/>
          <a:stretch/>
        </p:blipFill>
        <p:spPr>
          <a:xfrm>
            <a:off x="3380509" y="1577450"/>
            <a:ext cx="5430982" cy="528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4529C-24FA-96B8-DACE-D737B1541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60C82E-0991-899B-76B7-6682D0D37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0"/>
            <a:ext cx="10268712" cy="1477818"/>
          </a:xfrm>
        </p:spPr>
        <p:txBody>
          <a:bodyPr>
            <a:noAutofit/>
          </a:bodyPr>
          <a:lstStyle/>
          <a:p>
            <a:r>
              <a:rPr lang="ru-RU" sz="5400" dirty="0"/>
              <a:t>КОД ПР200. </a:t>
            </a:r>
            <a:br>
              <a:rPr lang="ru-RU" sz="5400" dirty="0"/>
            </a:br>
            <a:r>
              <a:rPr lang="ru-RU" sz="5400" dirty="0"/>
              <a:t>Статический режим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1C5001-8775-8F69-207A-58D6471E8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14</a:t>
            </a:fld>
            <a:endParaRPr lang="en-US" dirty="0"/>
          </a:p>
        </p:txBody>
      </p:sp>
      <p:sp>
        <p:nvSpPr>
          <p:cNvPr id="3" name="Номер слайда 3">
            <a:extLst>
              <a:ext uri="{FF2B5EF4-FFF2-40B4-BE49-F238E27FC236}">
                <a16:creationId xmlns:a16="http://schemas.microsoft.com/office/drawing/2014/main" id="{B8884D06-A9FA-2D2E-B9D9-078618C4A416}"/>
              </a:ext>
            </a:extLst>
          </p:cNvPr>
          <p:cNvSpPr txBox="1">
            <a:spLocks/>
          </p:cNvSpPr>
          <p:nvPr/>
        </p:nvSpPr>
        <p:spPr>
          <a:xfrm>
            <a:off x="11725656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97E8200-1950-409B-82E7-99938E7AE355}" type="slidenum">
              <a:rPr lang="en-US" smtClean="0"/>
              <a:pPr algn="l"/>
              <a:t>14</a:t>
            </a:fld>
            <a:endParaRPr lang="en-US" dirty="0"/>
          </a:p>
        </p:txBody>
      </p:sp>
      <p:pic>
        <p:nvPicPr>
          <p:cNvPr id="5" name="Объект 5">
            <a:extLst>
              <a:ext uri="{FF2B5EF4-FFF2-40B4-BE49-F238E27FC236}">
                <a16:creationId xmlns:a16="http://schemas.microsoft.com/office/drawing/2014/main" id="{39E4CA93-C9BA-DBC8-26E4-DAE00778B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92" t="51165" r="40460" b="31924"/>
          <a:stretch>
            <a:fillRect/>
          </a:stretch>
        </p:blipFill>
        <p:spPr>
          <a:xfrm>
            <a:off x="121542" y="2382572"/>
            <a:ext cx="5034118" cy="4157614"/>
          </a:xfrm>
          <a:prstGeom prst="rect">
            <a:avLst/>
          </a:prstGeom>
        </p:spPr>
      </p:pic>
      <p:pic>
        <p:nvPicPr>
          <p:cNvPr id="6" name="Объект 5">
            <a:extLst>
              <a:ext uri="{FF2B5EF4-FFF2-40B4-BE49-F238E27FC236}">
                <a16:creationId xmlns:a16="http://schemas.microsoft.com/office/drawing/2014/main" id="{4B3E5E80-00FD-E674-1BBB-F69527A9C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3" t="67988" r="38571" b="25423"/>
          <a:stretch>
            <a:fillRect/>
          </a:stretch>
        </p:blipFill>
        <p:spPr>
          <a:xfrm>
            <a:off x="5261311" y="2382573"/>
            <a:ext cx="6522500" cy="2021476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7930AAA-5629-ACDA-D7A4-0632477CD98B}"/>
              </a:ext>
            </a:extLst>
          </p:cNvPr>
          <p:cNvSpPr/>
          <p:nvPr/>
        </p:nvSpPr>
        <p:spPr>
          <a:xfrm>
            <a:off x="0" y="1477818"/>
            <a:ext cx="12192000" cy="849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520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0A849-4D75-EA3F-9221-0A65B9A6E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63D1075-D1B3-832A-EB93-1B2F4724A6B0}"/>
              </a:ext>
            </a:extLst>
          </p:cNvPr>
          <p:cNvSpPr/>
          <p:nvPr/>
        </p:nvSpPr>
        <p:spPr>
          <a:xfrm>
            <a:off x="0" y="1477818"/>
            <a:ext cx="12192000" cy="849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2C58CD-40CC-A5FE-6039-C8A362B60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0"/>
            <a:ext cx="10268712" cy="1477818"/>
          </a:xfrm>
        </p:spPr>
        <p:txBody>
          <a:bodyPr>
            <a:noAutofit/>
          </a:bodyPr>
          <a:lstStyle/>
          <a:p>
            <a:r>
              <a:rPr lang="ru-RU" sz="5400" dirty="0"/>
              <a:t>КОД ПР200. </a:t>
            </a:r>
            <a:br>
              <a:rPr lang="ru-RU" sz="5400" dirty="0"/>
            </a:br>
            <a:r>
              <a:rPr lang="ru-RU" sz="5400" dirty="0"/>
              <a:t>Статический режим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0FB2A44-FC75-9D1E-480C-6D0E16C9B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15</a:t>
            </a:fld>
            <a:endParaRPr lang="en-US" dirty="0"/>
          </a:p>
        </p:txBody>
      </p:sp>
      <p:sp>
        <p:nvSpPr>
          <p:cNvPr id="3" name="Номер слайда 3">
            <a:extLst>
              <a:ext uri="{FF2B5EF4-FFF2-40B4-BE49-F238E27FC236}">
                <a16:creationId xmlns:a16="http://schemas.microsoft.com/office/drawing/2014/main" id="{9783C488-1E99-2FA5-6AB6-26D9B9CBFB55}"/>
              </a:ext>
            </a:extLst>
          </p:cNvPr>
          <p:cNvSpPr txBox="1">
            <a:spLocks/>
          </p:cNvSpPr>
          <p:nvPr/>
        </p:nvSpPr>
        <p:spPr>
          <a:xfrm>
            <a:off x="11725656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97E8200-1950-409B-82E7-99938E7AE355}" type="slidenum">
              <a:rPr lang="en-US" smtClean="0"/>
              <a:pPr algn="l"/>
              <a:t>15</a:t>
            </a:fld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AE12E32-CFDB-4099-817C-FDF576E9B4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7" b="2505"/>
          <a:stretch/>
        </p:blipFill>
        <p:spPr>
          <a:xfrm>
            <a:off x="4370451" y="1647098"/>
            <a:ext cx="3448050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12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5A47D-E348-20DA-686C-60592C222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CEBA4CF-32D9-0F9D-09BA-B370B707C67E}"/>
              </a:ext>
            </a:extLst>
          </p:cNvPr>
          <p:cNvSpPr/>
          <p:nvPr/>
        </p:nvSpPr>
        <p:spPr>
          <a:xfrm>
            <a:off x="0" y="1477818"/>
            <a:ext cx="12192000" cy="849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BFC0D4-F710-8EAE-9F92-7B334527C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0"/>
            <a:ext cx="10268712" cy="1477818"/>
          </a:xfrm>
        </p:spPr>
        <p:txBody>
          <a:bodyPr>
            <a:noAutofit/>
          </a:bodyPr>
          <a:lstStyle/>
          <a:p>
            <a:r>
              <a:rPr lang="ru-RU" sz="5400" dirty="0"/>
              <a:t>КОД</a:t>
            </a:r>
            <a:r>
              <a:rPr lang="en-US" sz="5400" dirty="0"/>
              <a:t> </a:t>
            </a:r>
            <a:r>
              <a:rPr lang="ru-RU" sz="5400" dirty="0"/>
              <a:t>удалённого рабочего </a:t>
            </a:r>
            <a:br>
              <a:rPr lang="ru-RU" sz="5400" dirty="0"/>
            </a:br>
            <a:r>
              <a:rPr lang="ru-RU" sz="5400" dirty="0"/>
              <a:t>места оператора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EBF949-A57D-29E5-0034-0A0ACE195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16</a:t>
            </a:fld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AAA2E39-7CA6-FE14-BAF9-A790840EF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555" y="1591773"/>
            <a:ext cx="3242717" cy="205120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F3BB7D-FDB3-F498-DDE1-CE5EF98C2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555" y="3953165"/>
            <a:ext cx="4788209" cy="258427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6C2C14C-38C6-F1F9-8DD9-654822D47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065" y="1591773"/>
            <a:ext cx="4819839" cy="4945669"/>
          </a:xfrm>
          <a:prstGeom prst="rect">
            <a:avLst/>
          </a:prstGeom>
        </p:spPr>
      </p:pic>
      <p:sp>
        <p:nvSpPr>
          <p:cNvPr id="9" name="Овал 8">
            <a:extLst>
              <a:ext uri="{FF2B5EF4-FFF2-40B4-BE49-F238E27FC236}">
                <a16:creationId xmlns:a16="http://schemas.microsoft.com/office/drawing/2014/main" id="{DD369519-3684-429C-9984-B518454B76C1}"/>
              </a:ext>
            </a:extLst>
          </p:cNvPr>
          <p:cNvSpPr/>
          <p:nvPr/>
        </p:nvSpPr>
        <p:spPr>
          <a:xfrm>
            <a:off x="8850588" y="4228400"/>
            <a:ext cx="81480" cy="814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829F553E-293E-5ABC-5DF2-08B88767D994}"/>
              </a:ext>
            </a:extLst>
          </p:cNvPr>
          <p:cNvSpPr/>
          <p:nvPr/>
        </p:nvSpPr>
        <p:spPr>
          <a:xfrm>
            <a:off x="8850588" y="5173348"/>
            <a:ext cx="81480" cy="814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C0E7CE3E-DF1A-FF54-3EB5-77FB4D56712C}"/>
              </a:ext>
            </a:extLst>
          </p:cNvPr>
          <p:cNvSpPr/>
          <p:nvPr/>
        </p:nvSpPr>
        <p:spPr>
          <a:xfrm>
            <a:off x="8850588" y="6118296"/>
            <a:ext cx="81480" cy="814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985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6D35E-E110-915B-42F9-636E06035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22D2134-47C3-B2B0-836F-46E2E720680D}"/>
              </a:ext>
            </a:extLst>
          </p:cNvPr>
          <p:cNvSpPr/>
          <p:nvPr/>
        </p:nvSpPr>
        <p:spPr>
          <a:xfrm>
            <a:off x="0" y="1477818"/>
            <a:ext cx="12192000" cy="849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F2928B-54A2-6D8F-862B-0E114E964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0"/>
            <a:ext cx="10268712" cy="1477818"/>
          </a:xfrm>
        </p:spPr>
        <p:txBody>
          <a:bodyPr>
            <a:noAutofit/>
          </a:bodyPr>
          <a:lstStyle/>
          <a:p>
            <a:r>
              <a:rPr lang="ru-RU" sz="5400" dirty="0"/>
              <a:t>Программа для</a:t>
            </a:r>
            <a:br>
              <a:rPr lang="ru-RU" sz="5400" dirty="0"/>
            </a:br>
            <a:r>
              <a:rPr lang="ru-RU" sz="5400" dirty="0"/>
              <a:t>отрисовки графиков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85A3FC4-5B2D-7DB1-A849-BF1699D1D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17</a:t>
            </a:fld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97AA37D-C557-F558-AE69-EC9D8D15E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12" y="2016817"/>
            <a:ext cx="8045520" cy="43395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A0D2C27-B3A7-B07D-4159-AE6D8D746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704" y="2016819"/>
            <a:ext cx="3412384" cy="433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626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604B3-C021-01AA-01C8-08D25324F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D6115F-026B-4E6A-965A-F45DA8B78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0"/>
            <a:ext cx="10268712" cy="1477818"/>
          </a:xfrm>
        </p:spPr>
        <p:txBody>
          <a:bodyPr>
            <a:noAutofit/>
          </a:bodyPr>
          <a:lstStyle/>
          <a:p>
            <a:r>
              <a:rPr lang="ru-RU" sz="5400" dirty="0"/>
              <a:t>Программа для</a:t>
            </a:r>
            <a:br>
              <a:rPr lang="ru-RU" sz="5400" dirty="0"/>
            </a:br>
            <a:r>
              <a:rPr lang="ru-RU" sz="5400" dirty="0"/>
              <a:t>отрисовки графиков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4F1FF3F-F068-48C5-2620-E9ACA34CC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18</a:t>
            </a:fld>
            <a:endParaRPr lang="en-US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50EFA16-AD5A-DC2A-EB1A-C3B990A72DE1}"/>
              </a:ext>
            </a:extLst>
          </p:cNvPr>
          <p:cNvSpPr/>
          <p:nvPr/>
        </p:nvSpPr>
        <p:spPr>
          <a:xfrm>
            <a:off x="0" y="1477818"/>
            <a:ext cx="12192000" cy="849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Объект 7">
            <a:extLst>
              <a:ext uri="{FF2B5EF4-FFF2-40B4-BE49-F238E27FC236}">
                <a16:creationId xmlns:a16="http://schemas.microsoft.com/office/drawing/2014/main" id="{E0BEC781-A0FE-E821-A48C-6027DCF2AC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956"/>
          <a:stretch>
            <a:fillRect/>
          </a:stretch>
        </p:blipFill>
        <p:spPr bwMode="auto">
          <a:xfrm>
            <a:off x="756711" y="1751589"/>
            <a:ext cx="10675530" cy="48704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33546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A773FF4-A11F-6EDB-0528-FF8796FA85BA}"/>
              </a:ext>
            </a:extLst>
          </p:cNvPr>
          <p:cNvSpPr/>
          <p:nvPr/>
        </p:nvSpPr>
        <p:spPr>
          <a:xfrm>
            <a:off x="0" y="1477818"/>
            <a:ext cx="12192000" cy="849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7F97D0-24A7-206A-7F24-9A4A962F0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0"/>
            <a:ext cx="10268712" cy="1477818"/>
          </a:xfrm>
        </p:spPr>
        <p:txBody>
          <a:bodyPr>
            <a:normAutofit/>
          </a:bodyPr>
          <a:lstStyle/>
          <a:p>
            <a:r>
              <a:rPr lang="ru-RU" sz="5400" dirty="0"/>
              <a:t>Выводы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651033-0328-28DB-DD3C-2F5DF740F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1754909"/>
            <a:ext cx="6767984" cy="47852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81000"/>
              </a:lnSpc>
            </a:pPr>
            <a:r>
              <a:rPr lang="ru-RU" sz="3600" dirty="0"/>
              <a:t>В результате выполнения выпускной квалификационной работы было разработано программное обеспечение для СИГ, а также дополнительное приложение, для отрисовки графиков.</a:t>
            </a:r>
          </a:p>
          <a:p>
            <a:pPr algn="just">
              <a:lnSpc>
                <a:spcPct val="81000"/>
              </a:lnSpc>
            </a:pPr>
            <a:r>
              <a:rPr lang="ru-RU" sz="3600" dirty="0"/>
              <a:t>Разработка была внедрена в работу в АО «НПО «Прибор»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F50811-CD24-223B-C9C9-CF967550C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19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63C3A4F-D69E-A1A6-48E3-D8B5278EB2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9" b="11896"/>
          <a:stretch>
            <a:fillRect/>
          </a:stretch>
        </p:blipFill>
        <p:spPr>
          <a:xfrm>
            <a:off x="7976516" y="1562574"/>
            <a:ext cx="3967072" cy="47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199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68CF52-612E-C828-4146-0DB447FA8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0"/>
            <a:ext cx="10268712" cy="1477818"/>
          </a:xfrm>
        </p:spPr>
        <p:txBody>
          <a:bodyPr anchor="ctr">
            <a:normAutofit/>
          </a:bodyPr>
          <a:lstStyle/>
          <a:p>
            <a:r>
              <a:rPr lang="ru-RU" sz="5400" dirty="0"/>
              <a:t>Актуальность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85DA484-E809-6188-6D98-7B6068B25E3D}"/>
              </a:ext>
            </a:extLst>
          </p:cNvPr>
          <p:cNvSpPr/>
          <p:nvPr/>
        </p:nvSpPr>
        <p:spPr>
          <a:xfrm>
            <a:off x="0" y="1477818"/>
            <a:ext cx="12192000" cy="849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AE009D-1509-4ACC-EA06-310454926C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1690256"/>
            <a:ext cx="5339080" cy="48334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 algn="just">
              <a:buChar char="•"/>
            </a:pPr>
            <a:r>
              <a:rPr lang="ru-RU" sz="2400" dirty="0"/>
              <a:t>Необходимость тестировать оборудование, работающее под высоким давлением.</a:t>
            </a:r>
            <a:endParaRPr lang="ru-RU" dirty="0"/>
          </a:p>
          <a:p>
            <a:pPr marL="457200" indent="-457200" algn="just">
              <a:buChar char="•"/>
            </a:pPr>
            <a:r>
              <a:rPr lang="ru-RU" sz="2400" dirty="0"/>
              <a:t>Отсутствие автоматизированных решений на территории СПб.</a:t>
            </a:r>
          </a:p>
          <a:p>
            <a:pPr marL="457200" indent="-457200" algn="just">
              <a:buChar char="•"/>
            </a:pPr>
            <a:r>
              <a:rPr lang="ru-RU" sz="2400" dirty="0"/>
              <a:t>Избыточность существующих решений на рынке.</a:t>
            </a:r>
          </a:p>
          <a:p>
            <a:pPr marL="457200" indent="-457200" algn="just">
              <a:buChar char="•"/>
            </a:pPr>
            <a:r>
              <a:rPr lang="ru-RU" sz="2400" dirty="0"/>
              <a:t>Работа выполняется для компании АО «НПО «Прибор».</a:t>
            </a:r>
          </a:p>
        </p:txBody>
      </p:sp>
      <p:pic>
        <p:nvPicPr>
          <p:cNvPr id="5" name="Рисунок 4" descr="Изображение выглядит как инжиниринг, цилиндр, промышленность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119A8DEC-6F96-6081-ABD5-DC13C133B5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387" t="56" r="-149"/>
          <a:stretch/>
        </p:blipFill>
        <p:spPr>
          <a:xfrm>
            <a:off x="6936999" y="1690256"/>
            <a:ext cx="4617691" cy="43395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2762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46DE36-B7EB-9BD5-3AA7-A7EA62C58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0"/>
            <a:ext cx="10268712" cy="1477818"/>
          </a:xfrm>
        </p:spPr>
        <p:txBody>
          <a:bodyPr>
            <a:noAutofit/>
          </a:bodyPr>
          <a:lstStyle/>
          <a:p>
            <a:r>
              <a:rPr lang="ru-RU" sz="5400" dirty="0"/>
              <a:t>Тест</a:t>
            </a:r>
            <a:br>
              <a:rPr lang="ru-RU" sz="5400" dirty="0"/>
            </a:br>
            <a:r>
              <a:rPr lang="ru-RU" sz="5400" dirty="0"/>
              <a:t>Циклические испытания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4030445-CDB8-5350-323D-A2565B65B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20</a:t>
            </a:fld>
            <a:endParaRPr lang="en-US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D8C695B-EBBD-F998-3525-4FB59DF2A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91228" y="2762250"/>
            <a:ext cx="5134428" cy="359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53ECBD-EB07-36EF-EF74-154ABBCBED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44" y="2762250"/>
            <a:ext cx="5987350" cy="359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DC36F59-AF2F-F5DB-6812-523FE0D467C2}"/>
              </a:ext>
            </a:extLst>
          </p:cNvPr>
          <p:cNvSpPr/>
          <p:nvPr/>
        </p:nvSpPr>
        <p:spPr>
          <a:xfrm>
            <a:off x="0" y="1477818"/>
            <a:ext cx="12192000" cy="849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3145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58DF1-1FA7-CD31-2128-133FF926F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1A5E8E3-F3F8-CBB6-A55D-B6F9E8A882F0}"/>
              </a:ext>
            </a:extLst>
          </p:cNvPr>
          <p:cNvSpPr/>
          <p:nvPr/>
        </p:nvSpPr>
        <p:spPr>
          <a:xfrm>
            <a:off x="0" y="1477818"/>
            <a:ext cx="12192000" cy="849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25E0E8-7E0A-5344-43B5-374E8C47E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0"/>
            <a:ext cx="10268712" cy="1477818"/>
          </a:xfrm>
        </p:spPr>
        <p:txBody>
          <a:bodyPr>
            <a:noAutofit/>
          </a:bodyPr>
          <a:lstStyle/>
          <a:p>
            <a:r>
              <a:rPr lang="ru-RU" sz="5400" dirty="0"/>
              <a:t>Тест</a:t>
            </a:r>
            <a:br>
              <a:rPr lang="ru-RU" sz="5400" dirty="0"/>
            </a:br>
            <a:r>
              <a:rPr lang="ru-RU" sz="5400" dirty="0"/>
              <a:t>Циклические испытания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5993A64-6E04-F04D-80A9-22DE41669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21</a:t>
            </a:fld>
            <a:endParaRPr lang="en-US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528FA309-44D0-5CB4-BC74-394237BEF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956"/>
          <a:stretch>
            <a:fillRect/>
          </a:stretch>
        </p:blipFill>
        <p:spPr bwMode="auto">
          <a:xfrm>
            <a:off x="1365520" y="2040018"/>
            <a:ext cx="9460960" cy="43163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14722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47E94-D5E1-94E7-4EBF-0D16F98AB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DABCA8-2835-DCE0-E6B6-F6145491B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0"/>
            <a:ext cx="10268712" cy="1477479"/>
          </a:xfrm>
        </p:spPr>
        <p:txBody>
          <a:bodyPr>
            <a:noAutofit/>
          </a:bodyPr>
          <a:lstStyle/>
          <a:p>
            <a:r>
              <a:rPr lang="ru-RU" sz="5400" dirty="0"/>
              <a:t>Тест</a:t>
            </a:r>
            <a:br>
              <a:rPr lang="ru-RU" sz="5400" dirty="0"/>
            </a:br>
            <a:r>
              <a:rPr lang="ru-RU" sz="5400" dirty="0"/>
              <a:t>Статические испытания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2A1096E-31F9-4129-327B-F4E0B6F6E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22</a:t>
            </a:fld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661B9A4-012D-CC4C-8409-581DB6E5AE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343" y="2762250"/>
            <a:ext cx="5983617" cy="3593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3786DB4-4572-C45A-4D47-DF736312D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48881" y="2587752"/>
            <a:ext cx="5383227" cy="376825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0108B76-E2BB-45A9-E359-401DC87BC6F1}"/>
              </a:ext>
            </a:extLst>
          </p:cNvPr>
          <p:cNvSpPr/>
          <p:nvPr/>
        </p:nvSpPr>
        <p:spPr>
          <a:xfrm>
            <a:off x="0" y="1477818"/>
            <a:ext cx="12192000" cy="849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987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42390-7AC0-E27D-0DB7-F9331A13E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9F3D869-A157-0831-E1E0-C1B1B035DDED}"/>
              </a:ext>
            </a:extLst>
          </p:cNvPr>
          <p:cNvSpPr/>
          <p:nvPr/>
        </p:nvSpPr>
        <p:spPr>
          <a:xfrm>
            <a:off x="0" y="1477818"/>
            <a:ext cx="12192000" cy="849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9C5449-FCCD-105A-BDAD-8A85AB966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0"/>
            <a:ext cx="10268712" cy="1477818"/>
          </a:xfrm>
        </p:spPr>
        <p:txBody>
          <a:bodyPr>
            <a:noAutofit/>
          </a:bodyPr>
          <a:lstStyle/>
          <a:p>
            <a:r>
              <a:rPr lang="ru-RU" sz="5400" dirty="0"/>
              <a:t>Тест</a:t>
            </a:r>
            <a:br>
              <a:rPr lang="ru-RU" sz="5400" dirty="0"/>
            </a:br>
            <a:r>
              <a:rPr lang="ru-RU" sz="5400" dirty="0"/>
              <a:t>Статические испытания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2B37F34-3BF1-1C49-1006-ABA7A6667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23</a:t>
            </a:fld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178025-172F-B4FD-CF92-4059517344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86"/>
          <a:stretch>
            <a:fillRect/>
          </a:stretch>
        </p:blipFill>
        <p:spPr bwMode="auto">
          <a:xfrm>
            <a:off x="800825" y="1859807"/>
            <a:ext cx="10590349" cy="47727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6641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51CB2EA-8C50-4C16-B985-509A59AA4292}"/>
              </a:ext>
            </a:extLst>
          </p:cNvPr>
          <p:cNvSpPr/>
          <p:nvPr/>
        </p:nvSpPr>
        <p:spPr>
          <a:xfrm>
            <a:off x="0" y="1477818"/>
            <a:ext cx="12192000" cy="849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205AB3-9B25-CCF5-1185-1A602285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0"/>
            <a:ext cx="10268712" cy="1477818"/>
          </a:xfrm>
        </p:spPr>
        <p:txBody>
          <a:bodyPr>
            <a:noAutofit/>
          </a:bodyPr>
          <a:lstStyle/>
          <a:p>
            <a:r>
              <a:rPr lang="ru-RU" sz="5400" dirty="0"/>
              <a:t>ПР200</a:t>
            </a:r>
            <a:br>
              <a:rPr lang="ru-RU" sz="5400" dirty="0"/>
            </a:br>
            <a:r>
              <a:rPr lang="ru-RU" sz="5400" dirty="0"/>
              <a:t>Функциональная схема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AB4BBD7-A388-254B-A5C6-11F00DD31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24</a:t>
            </a:fld>
            <a:endParaRPr lang="en-US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44204B9-AD89-0866-09F7-DC24CE078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769" y="1566421"/>
            <a:ext cx="8584462" cy="5378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1716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80BF1A3-CFA2-C132-3779-E86BE43C0C7F}"/>
              </a:ext>
            </a:extLst>
          </p:cNvPr>
          <p:cNvSpPr/>
          <p:nvPr/>
        </p:nvSpPr>
        <p:spPr>
          <a:xfrm>
            <a:off x="0" y="1477818"/>
            <a:ext cx="12192000" cy="849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F9F298-CA29-C537-5928-91AEB9F18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0"/>
            <a:ext cx="10268712" cy="1477818"/>
          </a:xfrm>
        </p:spPr>
        <p:txBody>
          <a:bodyPr>
            <a:normAutofit/>
          </a:bodyPr>
          <a:lstStyle/>
          <a:p>
            <a:r>
              <a:rPr lang="ru-RU" sz="5400" dirty="0"/>
              <a:t>Малый насос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5712924-F066-CEA8-E45F-8DDC2B630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25</a:t>
            </a:fld>
            <a:endParaRPr lang="en-US" dirty="0"/>
          </a:p>
        </p:txBody>
      </p:sp>
      <p:pic>
        <p:nvPicPr>
          <p:cNvPr id="5" name="Объект 5">
            <a:extLst>
              <a:ext uri="{FF2B5EF4-FFF2-40B4-BE49-F238E27FC236}">
                <a16:creationId xmlns:a16="http://schemas.microsoft.com/office/drawing/2014/main" id="{EC7DB2CB-1175-AD7D-E483-08D3CF27E3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9" t="74643" r="35921" b="14108"/>
          <a:stretch>
            <a:fillRect/>
          </a:stretch>
        </p:blipFill>
        <p:spPr>
          <a:xfrm>
            <a:off x="1852172" y="2086882"/>
            <a:ext cx="8484608" cy="407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220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D03F67-23A7-BD55-FFA6-7A3507F7B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0"/>
            <a:ext cx="10268712" cy="1477818"/>
          </a:xfrm>
        </p:spPr>
        <p:txBody>
          <a:bodyPr>
            <a:normAutofit/>
          </a:bodyPr>
          <a:lstStyle/>
          <a:p>
            <a:r>
              <a:rPr lang="ru-RU" sz="5400" dirty="0"/>
              <a:t>Выбор режима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CBF0CA-A81F-40C2-C7FB-1A5AAE714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26</a:t>
            </a:fld>
            <a:endParaRPr lang="en-US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C2EBB2A-D1EE-4612-A3F7-D8970A93C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330" y="2587625"/>
            <a:ext cx="5988165" cy="359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A62E232-FF2C-6243-8FFC-183FCF8790E9}"/>
              </a:ext>
            </a:extLst>
          </p:cNvPr>
          <p:cNvSpPr/>
          <p:nvPr/>
        </p:nvSpPr>
        <p:spPr>
          <a:xfrm>
            <a:off x="0" y="1477818"/>
            <a:ext cx="12192000" cy="849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39146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8DC62F-D6DF-6804-5F9A-9BB796689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0"/>
            <a:ext cx="10268712" cy="1477818"/>
          </a:xfrm>
        </p:spPr>
        <p:txBody>
          <a:bodyPr>
            <a:normAutofit/>
          </a:bodyPr>
          <a:lstStyle/>
          <a:p>
            <a:r>
              <a:rPr lang="ru-RU" sz="5400" dirty="0"/>
              <a:t>Ручной режим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4A006A-7BC3-1C7C-9CAE-6FB99BEF2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27</a:t>
            </a:fld>
            <a:endParaRPr lang="en-US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6104FEF8-35F4-9F3A-B2A9-28CA10BB2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330" y="2587625"/>
            <a:ext cx="5988165" cy="359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F3DB6D-8878-45A0-A08D-C0A674892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017" y="5788891"/>
            <a:ext cx="1524000" cy="30480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42736F7-73D8-8114-47AD-88B3CCCF231B}"/>
              </a:ext>
            </a:extLst>
          </p:cNvPr>
          <p:cNvSpPr/>
          <p:nvPr/>
        </p:nvSpPr>
        <p:spPr>
          <a:xfrm>
            <a:off x="0" y="1477818"/>
            <a:ext cx="12192000" cy="849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69251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78C616-E932-6E3A-83E7-7EB9297DC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0"/>
            <a:ext cx="10268712" cy="1477818"/>
          </a:xfrm>
        </p:spPr>
        <p:txBody>
          <a:bodyPr>
            <a:normAutofit/>
          </a:bodyPr>
          <a:lstStyle/>
          <a:p>
            <a:r>
              <a:rPr lang="ru-RU" sz="5400" dirty="0"/>
              <a:t>Циклический режим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E829FA5-2AEB-E6E4-AB12-C79312200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28</a:t>
            </a:fld>
            <a:endParaRPr lang="en-US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9CD0320-6A08-87DC-9BCB-D0ABCB4B0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330" y="2587625"/>
            <a:ext cx="5988165" cy="359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7B71B29-64DB-EA33-9287-93B1005FCE53}"/>
              </a:ext>
            </a:extLst>
          </p:cNvPr>
          <p:cNvSpPr/>
          <p:nvPr/>
        </p:nvSpPr>
        <p:spPr>
          <a:xfrm>
            <a:off x="0" y="1477818"/>
            <a:ext cx="12192000" cy="849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921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8E1754-74F8-710B-93B9-90CC59459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0"/>
            <a:ext cx="10268712" cy="1477818"/>
          </a:xfrm>
        </p:spPr>
        <p:txBody>
          <a:bodyPr>
            <a:normAutofit/>
          </a:bodyPr>
          <a:lstStyle/>
          <a:p>
            <a:r>
              <a:rPr lang="ru-RU" sz="5400" dirty="0"/>
              <a:t>Циклический режим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4D07CF2-2A1B-4D2A-CB1C-11CA1A43C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29</a:t>
            </a:fld>
            <a:endParaRPr lang="en-US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ADD357E-9E86-F75C-1BEA-2121FED50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35" t="1033" r="295" b="748"/>
          <a:stretch>
            <a:fillRect/>
          </a:stretch>
        </p:blipFill>
        <p:spPr bwMode="auto">
          <a:xfrm>
            <a:off x="3083412" y="2587625"/>
            <a:ext cx="6022001" cy="35941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BAF4BF6-91B7-124A-8301-DC3AA62D7AB5}"/>
              </a:ext>
            </a:extLst>
          </p:cNvPr>
          <p:cNvSpPr/>
          <p:nvPr/>
        </p:nvSpPr>
        <p:spPr>
          <a:xfrm>
            <a:off x="0" y="1477818"/>
            <a:ext cx="12192000" cy="849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570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0A938C-E18B-FB10-0801-659647AF7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0"/>
            <a:ext cx="10268712" cy="1477818"/>
          </a:xfrm>
        </p:spPr>
        <p:txBody>
          <a:bodyPr>
            <a:normAutofit/>
          </a:bodyPr>
          <a:lstStyle/>
          <a:p>
            <a:r>
              <a:rPr lang="ru-RU" sz="5400" dirty="0">
                <a:ea typeface="+mj-lt"/>
                <a:cs typeface="+mj-lt"/>
              </a:rPr>
              <a:t>Что такое СИГ</a:t>
            </a:r>
            <a:endParaRPr lang="ru-RU" sz="5400" dirty="0">
              <a:solidFill>
                <a:srgbClr val="000000"/>
              </a:solidFill>
              <a:ea typeface="+mj-lt"/>
              <a:cs typeface="+mj-lt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1C78CB7-60EF-09EA-BBA1-B62B31CEFD57}"/>
              </a:ext>
            </a:extLst>
          </p:cNvPr>
          <p:cNvSpPr/>
          <p:nvPr/>
        </p:nvSpPr>
        <p:spPr>
          <a:xfrm>
            <a:off x="0" y="1477818"/>
            <a:ext cx="12192000" cy="849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93C6EDA-FED4-6108-44AE-8550A703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3</a:t>
            </a:fld>
            <a:endParaRPr lang="en-US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9ED913BF-EC34-7D2E-29D7-15ACF8CB3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120" y="201859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1025" name="Рисунок 2">
            <a:extLst>
              <a:ext uri="{FF2B5EF4-FFF2-40B4-BE49-F238E27FC236}">
                <a16:creationId xmlns:a16="http://schemas.microsoft.com/office/drawing/2014/main" id="{1891D69B-2AE2-98EB-32CB-BA5AC281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97" y="2018598"/>
            <a:ext cx="3363163" cy="420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5E92BF16-8B17-5BBB-9384-639747623F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197" y="6256826"/>
            <a:ext cx="33631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nklin Gothic Medium (Основной текст)"/>
                <a:ea typeface="DengXian" panose="02010600030101010101" pitchFamily="2" charset="-122"/>
                <a:cs typeface="Times New Roman" panose="02020603050405020304" pitchFamily="18" charset="0"/>
              </a:rPr>
              <a:t>Гидробак</a:t>
            </a:r>
            <a:endParaRPr kumimoji="0" lang="ru-RU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ranklin Gothic Medium (Основной текст)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119AB35-C586-257A-8099-3DB2E54AE8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668" y="2018598"/>
            <a:ext cx="7429087" cy="420395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718B7C1C-41EF-27AD-35B1-A8E16E6E2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9669" y="6256826"/>
            <a:ext cx="74290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nklin Gothic Medium (Основной текст)"/>
                <a:ea typeface="DengXian" panose="02010600030101010101" pitchFamily="2" charset="-122"/>
                <a:cs typeface="Times New Roman" panose="02020603050405020304" pitchFamily="18" charset="0"/>
              </a:rPr>
              <a:t>Система кранов</a:t>
            </a:r>
            <a:endParaRPr kumimoji="0" lang="ru-RU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ranklin Gothic Medium (Основной текст)"/>
            </a:endParaRPr>
          </a:p>
        </p:txBody>
      </p:sp>
    </p:spTree>
    <p:extLst>
      <p:ext uri="{BB962C8B-B14F-4D97-AF65-F5344CB8AC3E}">
        <p14:creationId xmlns:p14="http://schemas.microsoft.com/office/powerpoint/2010/main" val="7549924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E66856-7320-A43D-FE9C-F723ABC79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0"/>
            <a:ext cx="10268712" cy="1477818"/>
          </a:xfrm>
        </p:spPr>
        <p:txBody>
          <a:bodyPr>
            <a:normAutofit/>
          </a:bodyPr>
          <a:lstStyle/>
          <a:p>
            <a:r>
              <a:rPr lang="ru-RU" sz="5400" dirty="0"/>
              <a:t>Статический режим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D95BDF0-ED55-CD4A-1512-AA90C9427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30</a:t>
            </a:fld>
            <a:endParaRPr lang="en-US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5D49637-109D-AF51-4C2C-F6FF7AC2D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330" y="2587625"/>
            <a:ext cx="5988165" cy="359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3F8D6CD-8FC0-BF34-DDD5-1EFED5F9D6FC}"/>
              </a:ext>
            </a:extLst>
          </p:cNvPr>
          <p:cNvSpPr/>
          <p:nvPr/>
        </p:nvSpPr>
        <p:spPr>
          <a:xfrm>
            <a:off x="0" y="1477818"/>
            <a:ext cx="12192000" cy="849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106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3BDDC0-F2CE-B05A-5912-485E1ECB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0"/>
            <a:ext cx="10268712" cy="1477818"/>
          </a:xfrm>
        </p:spPr>
        <p:txBody>
          <a:bodyPr>
            <a:normAutofit/>
          </a:bodyPr>
          <a:lstStyle/>
          <a:p>
            <a:r>
              <a:rPr lang="ru-RU" sz="5400" dirty="0"/>
              <a:t>Статический режим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6762035-4DC4-320B-E2D4-0CEE01D57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31</a:t>
            </a:fld>
            <a:endParaRPr lang="en-US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FC0B55E-3CD6-F75C-51AE-472E9FD91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330" y="2587625"/>
            <a:ext cx="5988165" cy="359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3E56A6F-0C20-42E5-989A-D7F39EB0B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315" y="5793801"/>
            <a:ext cx="1524000" cy="3048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2B57A92-F801-6A59-F8FA-965243814545}"/>
              </a:ext>
            </a:extLst>
          </p:cNvPr>
          <p:cNvSpPr/>
          <p:nvPr/>
        </p:nvSpPr>
        <p:spPr>
          <a:xfrm>
            <a:off x="0" y="1477818"/>
            <a:ext cx="12192000" cy="849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64705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F17828-DF37-2578-F842-1E050C47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0"/>
            <a:ext cx="10268712" cy="1477818"/>
          </a:xfrm>
        </p:spPr>
        <p:txBody>
          <a:bodyPr>
            <a:noAutofit/>
          </a:bodyPr>
          <a:lstStyle/>
          <a:p>
            <a:r>
              <a:rPr lang="ru-RU" sz="5400" dirty="0"/>
              <a:t>Пневмогидравлическая схема СИГ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3AA9CE8-3723-C8DB-55AA-B7BCE25C1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32</a:t>
            </a:fld>
            <a:endParaRPr lang="en-US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99257DC-0F56-DD48-C01C-5387F10CD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379" y="2587625"/>
            <a:ext cx="6000067" cy="359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1AD2F55-2774-CDE5-B34C-EDDCA9450382}"/>
              </a:ext>
            </a:extLst>
          </p:cNvPr>
          <p:cNvSpPr/>
          <p:nvPr/>
        </p:nvSpPr>
        <p:spPr>
          <a:xfrm>
            <a:off x="0" y="1477818"/>
            <a:ext cx="12192000" cy="849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3719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95D6CA-A237-A634-16E5-A7D06A312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0"/>
            <a:ext cx="10268712" cy="1477818"/>
          </a:xfrm>
        </p:spPr>
        <p:txBody>
          <a:bodyPr>
            <a:noAutofit/>
          </a:bodyPr>
          <a:lstStyle/>
          <a:p>
            <a:r>
              <a:rPr lang="ru-RU" sz="5400" dirty="0"/>
              <a:t>Подсчет скорости</a:t>
            </a:r>
            <a:br>
              <a:rPr lang="ru-RU" sz="5400" dirty="0"/>
            </a:br>
            <a:r>
              <a:rPr lang="ru-RU" sz="5400" dirty="0"/>
              <a:t>фильтр Савицкого-</a:t>
            </a:r>
            <a:r>
              <a:rPr lang="ru-RU" sz="5400" dirty="0" err="1"/>
              <a:t>Голея</a:t>
            </a:r>
            <a:endParaRPr lang="ru-RU" sz="5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EB0801-A562-27FA-A645-5C52FE443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10268712" cy="3881874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Общий вид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r>
              <a:rPr lang="ru-RU" dirty="0"/>
              <a:t>Для получения 1 производной и аппроксимации 1 степени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r>
              <a:rPr lang="ru-RU" dirty="0"/>
              <a:t>В проекте </a:t>
            </a:r>
            <a:r>
              <a:rPr lang="en-US" dirty="0"/>
              <a:t>M = 4, h=200 </a:t>
            </a:r>
            <a:r>
              <a:rPr lang="en-US" dirty="0" err="1"/>
              <a:t>ms.</a:t>
            </a:r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7CF6E86-9F4E-E614-5897-C0D9BE4A3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33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63509C-C5E7-217E-4872-3CD19484948F}"/>
                  </a:ext>
                </a:extLst>
              </p:cNvPr>
              <p:cNvSpPr txBox="1"/>
              <p:nvPr/>
            </p:nvSpPr>
            <p:spPr>
              <a:xfrm>
                <a:off x="2753032" y="2486403"/>
                <a:ext cx="2957052" cy="6905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ru-RU" i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63509C-C5E7-217E-4872-3CD194849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032" y="2486403"/>
                <a:ext cx="2957052" cy="6905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A370B0-2F63-15AA-FBED-75C4D194D736}"/>
                  </a:ext>
                </a:extLst>
              </p:cNvPr>
              <p:cNvSpPr txBox="1"/>
              <p:nvPr/>
            </p:nvSpPr>
            <p:spPr>
              <a:xfrm>
                <a:off x="5710084" y="2587752"/>
                <a:ext cx="6327058" cy="1368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– значение или оценка производной;</a:t>
                </a:r>
                <a:endParaRPr lang="en-US" dirty="0">
                  <a:latin typeface="Times New Roman" panose="02020603050405020304" pitchFamily="18" charset="0"/>
                  <a:ea typeface="DengXian" panose="02010600030101010101" pitchFamily="2" charset="-122"/>
                </a:endParaRPr>
              </a:p>
              <a:p>
                <a:pPr algn="just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+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– значения измеренной величины;</a:t>
                </a:r>
                <a:endParaRPr lang="en-US" sz="1800" dirty="0">
                  <a:effectLst/>
                  <a:latin typeface="Times New Roman" panose="02020603050405020304" pitchFamily="18" charset="0"/>
                  <a:ea typeface="DengXian" panose="02010600030101010101" pitchFamily="2" charset="-122"/>
                </a:endParaRPr>
              </a:p>
              <a:p>
                <a:pPr algn="just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– коэффициенты фильтра</a:t>
                </a:r>
                <a:r>
                  <a:rPr lang="ru-RU" dirty="0">
                    <a:latin typeface="Times New Roman" panose="02020603050405020304" pitchFamily="18" charset="0"/>
                    <a:ea typeface="DengXian" panose="02010600030101010101" pitchFamily="2" charset="-122"/>
                  </a:rPr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A370B0-2F63-15AA-FBED-75C4D194D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084" y="2587752"/>
                <a:ext cx="6327058" cy="1368388"/>
              </a:xfrm>
              <a:prstGeom prst="rect">
                <a:avLst/>
              </a:prstGeom>
              <a:blipFill>
                <a:blip r:embed="rId3"/>
                <a:stretch>
                  <a:fillRect b="-44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3E63B01-AA43-D0D4-3774-4BF932981434}"/>
                  </a:ext>
                </a:extLst>
              </p:cNvPr>
              <p:cNvSpPr txBox="1"/>
              <p:nvPr/>
            </p:nvSpPr>
            <p:spPr>
              <a:xfrm>
                <a:off x="3038168" y="4837157"/>
                <a:ext cx="4752864" cy="84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𝑗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h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p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𝑗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num>
                            <m:den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3E63B01-AA43-D0D4-3774-4BF932981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168" y="4837157"/>
                <a:ext cx="4752864" cy="8496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604658B-70B5-0A72-E363-DE4EF6E4440C}"/>
              </a:ext>
            </a:extLst>
          </p:cNvPr>
          <p:cNvSpPr/>
          <p:nvPr/>
        </p:nvSpPr>
        <p:spPr>
          <a:xfrm>
            <a:off x="0" y="1477818"/>
            <a:ext cx="12192000" cy="849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796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00E970-8F63-3C2C-DDB0-FF5496FD7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0"/>
            <a:ext cx="10268712" cy="1470966"/>
          </a:xfrm>
        </p:spPr>
        <p:txBody>
          <a:bodyPr>
            <a:noAutofit/>
          </a:bodyPr>
          <a:lstStyle/>
          <a:p>
            <a:r>
              <a:rPr lang="ru-RU" sz="5400" dirty="0"/>
              <a:t>П-регулятор с</a:t>
            </a:r>
            <a:br>
              <a:rPr lang="ru-RU" sz="5400" dirty="0"/>
            </a:br>
            <a:r>
              <a:rPr lang="ru-RU" sz="5400" dirty="0"/>
              <a:t>сигма адаптацией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7B6333-486D-038C-AE1A-863D80B18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Скорость от процента ПЧВ на пустом баке</a:t>
            </a:r>
            <a:r>
              <a:rPr lang="en-US" dirty="0"/>
              <a:t>:</a:t>
            </a:r>
          </a:p>
          <a:p>
            <a:r>
              <a:rPr lang="ru-RU" dirty="0"/>
              <a:t>Формула П-</a:t>
            </a:r>
            <a:r>
              <a:rPr lang="ru-RU" dirty="0" err="1"/>
              <a:t>регултора</a:t>
            </a:r>
            <a:r>
              <a:rPr lang="en-US" dirty="0"/>
              <a:t>:</a:t>
            </a:r>
          </a:p>
          <a:p>
            <a:r>
              <a:rPr lang="ru-RU" dirty="0"/>
              <a:t>Подстройка (сигма адаптация</a:t>
            </a:r>
            <a:r>
              <a:rPr lang="en-US" dirty="0"/>
              <a:t>):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1D5AFB-2E7F-C318-1FB0-8A6F82651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21CEE2-4773-2750-DD93-C86313673399}"/>
                  </a:ext>
                </a:extLst>
              </p:cNvPr>
              <p:cNvSpPr txBox="1"/>
              <p:nvPr/>
            </p:nvSpPr>
            <p:spPr>
              <a:xfrm>
                <a:off x="5670755" y="2628949"/>
                <a:ext cx="63270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=0.02865982 ∗ 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21CEE2-4773-2750-DD93-C86313673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755" y="2628949"/>
                <a:ext cx="6327058" cy="400110"/>
              </a:xfrm>
              <a:prstGeom prst="rect">
                <a:avLst/>
              </a:prstGeom>
              <a:blipFill>
                <a:blip r:embed="rId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F3B716-CDE8-0284-7F63-5B8A2DD0B8BC}"/>
                  </a:ext>
                </a:extLst>
              </p:cNvPr>
              <p:cNvSpPr txBox="1"/>
              <p:nvPr/>
            </p:nvSpPr>
            <p:spPr>
              <a:xfrm>
                <a:off x="2219632" y="3228945"/>
                <a:ext cx="63270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ru-RU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ru-RU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п</m:t>
                          </m:r>
                        </m:sub>
                      </m:sSub>
                      <m:r>
                        <a:rPr lang="ru-R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ru-RU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F3B716-CDE8-0284-7F63-5B8A2DD0B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632" y="3228945"/>
                <a:ext cx="632705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9EFFF2-9E37-E523-4E3E-D8C435E6C01F}"/>
                  </a:ext>
                </a:extLst>
              </p:cNvPr>
              <p:cNvSpPr txBox="1"/>
              <p:nvPr/>
            </p:nvSpPr>
            <p:spPr>
              <a:xfrm>
                <a:off x="4776019" y="3785168"/>
                <a:ext cx="63270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ru-RU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п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ru-RU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ru-RU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ru-RU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п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ru-RU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ru-R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ru-RU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ru-RU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п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ru-RU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9EFFF2-9E37-E523-4E3E-D8C435E6C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019" y="3785168"/>
                <a:ext cx="6327058" cy="400110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E0A3A8-A802-694F-CA1F-DB1052138843}"/>
                  </a:ext>
                </a:extLst>
              </p:cNvPr>
              <p:cNvSpPr txBox="1"/>
              <p:nvPr/>
            </p:nvSpPr>
            <p:spPr>
              <a:xfrm>
                <a:off x="5864942" y="4145845"/>
                <a:ext cx="6327058" cy="9187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𝛾</m:t>
                    </m:r>
                  </m:oMath>
                </a14:m>
                <a:r>
                  <a:rPr lang="en-US" sz="20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ru-RU" sz="20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– скорость (коэффициент) адаптации;</a:t>
                </a:r>
                <a:endParaRPr lang="en-US" sz="2000" dirty="0"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коэффициент утечки, ограничивающий рост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ru-RU" b="0" i="1">
                            <a:latin typeface="Cambria Math" panose="02040503050406030204" pitchFamily="18" charset="0"/>
                          </a:rPr>
                          <m:t>п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E0A3A8-A802-694F-CA1F-DB1052138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942" y="4145845"/>
                <a:ext cx="6327058" cy="918713"/>
              </a:xfrm>
              <a:prstGeom prst="rect">
                <a:avLst/>
              </a:prstGeom>
              <a:blipFill>
                <a:blip r:embed="rId5"/>
                <a:stretch>
                  <a:fillRect b="-99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3B3C64A-0273-6C85-6CD9-C5870183ACED}"/>
              </a:ext>
            </a:extLst>
          </p:cNvPr>
          <p:cNvSpPr/>
          <p:nvPr/>
        </p:nvSpPr>
        <p:spPr>
          <a:xfrm>
            <a:off x="0" y="1477818"/>
            <a:ext cx="12192000" cy="849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339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5934A-AA82-7E67-E062-36C0B4E27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CE0A698-5940-705A-7D44-C4FAA1D31F34}"/>
              </a:ext>
            </a:extLst>
          </p:cNvPr>
          <p:cNvSpPr/>
          <p:nvPr/>
        </p:nvSpPr>
        <p:spPr>
          <a:xfrm>
            <a:off x="0" y="1477818"/>
            <a:ext cx="12192000" cy="849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1BF32B-3725-E35E-04BF-D056822BC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0"/>
            <a:ext cx="10268712" cy="1477818"/>
          </a:xfrm>
        </p:spPr>
        <p:txBody>
          <a:bodyPr anchor="ctr">
            <a:normAutofit/>
          </a:bodyPr>
          <a:lstStyle/>
          <a:p>
            <a:r>
              <a:rPr lang="ru-RU" sz="5400" dirty="0"/>
              <a:t>схема подключений СИГ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F793783-4C95-4276-05C5-9749929D09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2619" y="1625599"/>
            <a:ext cx="9763713" cy="51077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4CDA81-DF82-ADE6-E2C2-94B901DDC4C4}"/>
              </a:ext>
            </a:extLst>
          </p:cNvPr>
          <p:cNvSpPr txBox="1"/>
          <p:nvPr/>
        </p:nvSpPr>
        <p:spPr>
          <a:xfrm>
            <a:off x="5024582" y="6289963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latin typeface="ГОСТ тип А" panose="020B0604020202020204" pitchFamily="34" charset="0"/>
              </a:rPr>
              <a:t>ПР200</a:t>
            </a:r>
            <a:endParaRPr lang="en-GB" sz="1600" b="1" dirty="0">
              <a:latin typeface="ГОСТ тип А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092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88961-742E-0159-7757-2FE90E69B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706EAF0-14C2-DD0F-812A-380F1A18AD5E}"/>
              </a:ext>
            </a:extLst>
          </p:cNvPr>
          <p:cNvSpPr/>
          <p:nvPr/>
        </p:nvSpPr>
        <p:spPr>
          <a:xfrm>
            <a:off x="0" y="1477818"/>
            <a:ext cx="12192000" cy="849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8A5F95-1962-1538-EBC7-979B2E2F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0"/>
            <a:ext cx="10268712" cy="1477818"/>
          </a:xfrm>
        </p:spPr>
        <p:txBody>
          <a:bodyPr>
            <a:normAutofit/>
          </a:bodyPr>
          <a:lstStyle/>
          <a:p>
            <a:r>
              <a:rPr lang="ru-RU" sz="5400" dirty="0">
                <a:ea typeface="+mj-lt"/>
                <a:cs typeface="+mj-lt"/>
              </a:rPr>
              <a:t>ЦЕЛИ</a:t>
            </a:r>
            <a:r>
              <a:rPr lang="en-US" sz="5400" dirty="0">
                <a:ea typeface="+mj-lt"/>
                <a:cs typeface="+mj-lt"/>
              </a:rPr>
              <a:t> </a:t>
            </a:r>
            <a:r>
              <a:rPr lang="ru-RU" sz="5400" dirty="0">
                <a:ea typeface="+mj-lt"/>
                <a:cs typeface="+mj-lt"/>
              </a:rPr>
              <a:t>и задачи</a:t>
            </a:r>
            <a:endParaRPr lang="ru-RU" sz="5400" dirty="0">
              <a:solidFill>
                <a:srgbClr val="000000"/>
              </a:solidFill>
              <a:ea typeface="+mj-lt"/>
              <a:cs typeface="+mj-l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873D0D-063B-8292-02FB-15E008F99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096655"/>
            <a:ext cx="10765536" cy="4250341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algn="just">
              <a:lnSpc>
                <a:spcPct val="81000"/>
              </a:lnSpc>
            </a:pPr>
            <a:r>
              <a:rPr lang="ru-RU" sz="3200" dirty="0"/>
              <a:t>Целью выпускной квалификационной работы является</a:t>
            </a:r>
            <a:r>
              <a:rPr lang="en-US" sz="3200" dirty="0"/>
              <a:t>:</a:t>
            </a:r>
          </a:p>
          <a:p>
            <a:pPr marL="457200" indent="-457200" algn="just">
              <a:lnSpc>
                <a:spcPct val="8100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Разработка программного обеспечения для СИГ.</a:t>
            </a:r>
          </a:p>
          <a:p>
            <a:pPr algn="just">
              <a:lnSpc>
                <a:spcPct val="81000"/>
              </a:lnSpc>
            </a:pPr>
            <a:r>
              <a:rPr lang="ru-RU" sz="3200" dirty="0"/>
              <a:t>Задачи</a:t>
            </a:r>
            <a:r>
              <a:rPr lang="en-US" sz="3200" dirty="0"/>
              <a:t>:</a:t>
            </a:r>
          </a:p>
          <a:p>
            <a:pPr marL="457200" indent="-457200" algn="just">
              <a:lnSpc>
                <a:spcPct val="8100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Разработка ПО для панели оператора СП310.</a:t>
            </a:r>
            <a:endParaRPr lang="en-US" sz="3200" dirty="0"/>
          </a:p>
          <a:p>
            <a:pPr marL="457200" indent="-457200" algn="just">
              <a:lnSpc>
                <a:spcPct val="8100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Разработка ПО для контроллера ПР200. </a:t>
            </a:r>
          </a:p>
          <a:p>
            <a:pPr marL="457200" indent="-457200" algn="just">
              <a:lnSpc>
                <a:spcPct val="8100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Разработка ПО для дублирующего интерфейса оператора. </a:t>
            </a:r>
            <a:endParaRPr lang="en-US" sz="3200" dirty="0"/>
          </a:p>
          <a:p>
            <a:pPr marL="457200" indent="-457200" algn="just">
              <a:lnSpc>
                <a:spcPct val="8100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Разработка программы для визуализации процесса испытаний по сохраненным данным.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23435A-20A8-0578-4711-16132517F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930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F60AC-A5BC-3711-6A95-5541EE99D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051BE65-0AC3-E6BC-D2C0-45AAF4A0B707}"/>
              </a:ext>
            </a:extLst>
          </p:cNvPr>
          <p:cNvSpPr/>
          <p:nvPr/>
        </p:nvSpPr>
        <p:spPr>
          <a:xfrm>
            <a:off x="0" y="1477818"/>
            <a:ext cx="12192000" cy="849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D1E380-A523-1088-3640-C39A81962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44" y="0"/>
            <a:ext cx="10268712" cy="1477818"/>
          </a:xfrm>
        </p:spPr>
        <p:txBody>
          <a:bodyPr>
            <a:noAutofit/>
          </a:bodyPr>
          <a:lstStyle/>
          <a:p>
            <a:r>
              <a:rPr lang="ru-RU" sz="5400" dirty="0"/>
              <a:t>Интерфейс среды программирования СП310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4BF3EE6-A6DC-4C95-859A-EE2D8A2EE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6</a:t>
            </a:fld>
            <a:endParaRPr lang="en-US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4D5D6D7-E217-1D0A-8F3F-47F637B4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299" y="1594908"/>
            <a:ext cx="9393401" cy="512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763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D750DCE-BD69-FCDA-0199-72BB54B68B67}"/>
              </a:ext>
            </a:extLst>
          </p:cNvPr>
          <p:cNvSpPr/>
          <p:nvPr/>
        </p:nvSpPr>
        <p:spPr>
          <a:xfrm>
            <a:off x="0" y="1477818"/>
            <a:ext cx="12192000" cy="849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191B99-6533-B504-14D8-0CDFC5AA0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0"/>
            <a:ext cx="10268712" cy="1477818"/>
          </a:xfrm>
        </p:spPr>
        <p:txBody>
          <a:bodyPr>
            <a:normAutofit/>
          </a:bodyPr>
          <a:lstStyle/>
          <a:p>
            <a:r>
              <a:rPr lang="ru-RU" sz="5400" dirty="0"/>
              <a:t>Меню для пользователя</a:t>
            </a:r>
          </a:p>
        </p:txBody>
      </p:sp>
      <p:pic>
        <p:nvPicPr>
          <p:cNvPr id="3" name="Рисунок 2" descr="Изображение выглядит как текст, диаграмма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642016C5-F65D-94D3-E64F-693FADBC82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098" b="13098"/>
          <a:stretch/>
        </p:blipFill>
        <p:spPr>
          <a:xfrm>
            <a:off x="629835" y="1902691"/>
            <a:ext cx="10929282" cy="445365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6A37DD8-C563-3F3A-C94B-3492BC38F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089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5DA067C-B8F2-C88E-992C-74D2E8F44125}"/>
              </a:ext>
            </a:extLst>
          </p:cNvPr>
          <p:cNvSpPr/>
          <p:nvPr/>
        </p:nvSpPr>
        <p:spPr>
          <a:xfrm>
            <a:off x="0" y="1477818"/>
            <a:ext cx="12192000" cy="849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D9FFD8-B195-9D9F-AD89-B5CB4A614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0"/>
            <a:ext cx="10268712" cy="1477818"/>
          </a:xfrm>
        </p:spPr>
        <p:txBody>
          <a:bodyPr>
            <a:normAutofit/>
          </a:bodyPr>
          <a:lstStyle/>
          <a:p>
            <a:r>
              <a:rPr lang="en-US" sz="5400" dirty="0" err="1"/>
              <a:t>Циклический</a:t>
            </a:r>
            <a:r>
              <a:rPr lang="en-US" sz="5400" dirty="0"/>
              <a:t> </a:t>
            </a:r>
            <a:r>
              <a:rPr lang="en-US" sz="5400" dirty="0" err="1"/>
              <a:t>режим</a:t>
            </a:r>
            <a:endParaRPr lang="en-US" sz="5400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CB6B6F3-B6EB-9E52-7B67-68D829408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8</a:t>
            </a:fld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0FE464-2440-2111-AA6E-8C23A15A0F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3" t="11517" r="8887"/>
          <a:stretch>
            <a:fillRect/>
          </a:stretch>
        </p:blipFill>
        <p:spPr bwMode="auto">
          <a:xfrm>
            <a:off x="469131" y="2036350"/>
            <a:ext cx="5570992" cy="432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9B4642F-3281-6FC4-EDC7-C13321B984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7" t="11683" r="9233"/>
          <a:stretch>
            <a:fillRect/>
          </a:stretch>
        </p:blipFill>
        <p:spPr bwMode="auto">
          <a:xfrm>
            <a:off x="6142992" y="2036350"/>
            <a:ext cx="5579877" cy="432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71638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35023D0-780E-231C-A593-6D0E972E10F8}"/>
              </a:ext>
            </a:extLst>
          </p:cNvPr>
          <p:cNvSpPr/>
          <p:nvPr/>
        </p:nvSpPr>
        <p:spPr>
          <a:xfrm>
            <a:off x="0" y="1477818"/>
            <a:ext cx="12192000" cy="849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D9FFD8-B195-9D9F-AD89-B5CB4A614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0"/>
            <a:ext cx="10268712" cy="1477818"/>
          </a:xfrm>
        </p:spPr>
        <p:txBody>
          <a:bodyPr>
            <a:normAutofit/>
          </a:bodyPr>
          <a:lstStyle/>
          <a:p>
            <a:r>
              <a:rPr lang="en-US" sz="5400" dirty="0" err="1"/>
              <a:t>Статический</a:t>
            </a:r>
            <a:r>
              <a:rPr lang="en-US" sz="5400" dirty="0"/>
              <a:t> </a:t>
            </a:r>
            <a:r>
              <a:rPr lang="en-US" sz="5400" dirty="0" err="1"/>
              <a:t>режим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542F95F-359A-4A80-C5A6-36E4076C3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9</a:t>
            </a:fld>
            <a:endParaRPr lang="en-U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E5FA2C-BC34-4C5E-D5C8-3646798988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" t="2839" r="1406" b="3458"/>
          <a:stretch>
            <a:fillRect/>
          </a:stretch>
        </p:blipFill>
        <p:spPr bwMode="auto">
          <a:xfrm>
            <a:off x="1052860" y="1760954"/>
            <a:ext cx="10083232" cy="487739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24499808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JuxtaposeVTI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JuxtaposeVTI">
      <a:majorFont>
        <a:latin typeface="Franklin Gothic Demi Cond" panose="020B0706030402020204"/>
        <a:ea typeface=""/>
        <a:cs typeface=""/>
      </a:majorFont>
      <a:minorFont>
        <a:latin typeface="Franklin Gothic Medium" panose="020B0603020102020204"/>
        <a:ea typeface=""/>
        <a:cs typeface=""/>
      </a:minorFont>
    </a:fontScheme>
    <a:fmtScheme name="Juxtapose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B0236716-CA63-41C1-B6AD-997AE15F064B}" vid="{0E0AE8FC-D493-434E-BDCC-ED5FFB2DAEE7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Уголки</Template>
  <TotalTime>801</TotalTime>
  <Words>462</Words>
  <Application>Microsoft Office PowerPoint</Application>
  <PresentationFormat>Широкоэкранный</PresentationFormat>
  <Paragraphs>118</Paragraphs>
  <Slides>34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44" baseType="lpstr">
      <vt:lpstr>Arial</vt:lpstr>
      <vt:lpstr>Calibri</vt:lpstr>
      <vt:lpstr>Cambria Math</vt:lpstr>
      <vt:lpstr>Franklin Gothic Demi Cond</vt:lpstr>
      <vt:lpstr>Franklin Gothic Medium</vt:lpstr>
      <vt:lpstr>Franklin Gothic Medium (Основной текст)</vt:lpstr>
      <vt:lpstr>Times New Roman</vt:lpstr>
      <vt:lpstr>Wingdings</vt:lpstr>
      <vt:lpstr>ГОСТ тип А</vt:lpstr>
      <vt:lpstr>JuxtaposeVTI</vt:lpstr>
      <vt:lpstr>Разработка программного обеспечения для системы управления стендом испытательным гидробарическим</vt:lpstr>
      <vt:lpstr>Актуальность</vt:lpstr>
      <vt:lpstr>Что такое СИГ</vt:lpstr>
      <vt:lpstr>схема подключений СИГ</vt:lpstr>
      <vt:lpstr>ЦЕЛИ и задачи</vt:lpstr>
      <vt:lpstr>Интерфейс среды программирования СП310</vt:lpstr>
      <vt:lpstr>Меню для пользователя</vt:lpstr>
      <vt:lpstr>Циклический режим</vt:lpstr>
      <vt:lpstr>Статический режим</vt:lpstr>
      <vt:lpstr>КОД контроллера ПР200 общие действия для режимов</vt:lpstr>
      <vt:lpstr>КОД ПР200.  Ручной режим</vt:lpstr>
      <vt:lpstr>КОД ПР200.  Циклический режим</vt:lpstr>
      <vt:lpstr>КОД ПР200.  Циклический режим</vt:lpstr>
      <vt:lpstr>КОД ПР200.  Статический режим</vt:lpstr>
      <vt:lpstr>КОД ПР200.  Статический режим</vt:lpstr>
      <vt:lpstr>КОД удалённого рабочего  места оператора</vt:lpstr>
      <vt:lpstr>Программа для отрисовки графиков</vt:lpstr>
      <vt:lpstr>Программа для отрисовки графиков</vt:lpstr>
      <vt:lpstr>Выводы</vt:lpstr>
      <vt:lpstr>Тест Циклические испытания</vt:lpstr>
      <vt:lpstr>Тест Циклические испытания</vt:lpstr>
      <vt:lpstr>Тест Статические испытания</vt:lpstr>
      <vt:lpstr>Тест Статические испытания</vt:lpstr>
      <vt:lpstr>ПР200 Функциональная схема</vt:lpstr>
      <vt:lpstr>Малый насос</vt:lpstr>
      <vt:lpstr>Выбор режима</vt:lpstr>
      <vt:lpstr>Ручной режим</vt:lpstr>
      <vt:lpstr>Циклический режим</vt:lpstr>
      <vt:lpstr>Циклический режим</vt:lpstr>
      <vt:lpstr>Статический режим</vt:lpstr>
      <vt:lpstr>Статический режим</vt:lpstr>
      <vt:lpstr>Пневмогидравлическая схема СИГ</vt:lpstr>
      <vt:lpstr>Подсчет скорости фильтр Савицкого-Голея</vt:lpstr>
      <vt:lpstr>П-регулятор с сигма адаптацией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Защита СИГ</dc:title>
  <dc:creator>User</dc:creator>
  <cp:lastModifiedBy>Даниил Симоновский</cp:lastModifiedBy>
  <cp:revision>134</cp:revision>
  <cp:lastPrinted>2025-06-20T06:47:03Z</cp:lastPrinted>
  <dcterms:created xsi:type="dcterms:W3CDTF">2012-07-30T23:42:41Z</dcterms:created>
  <dcterms:modified xsi:type="dcterms:W3CDTF">2025-06-23T20:14:23Z</dcterms:modified>
</cp:coreProperties>
</file>